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38"/>
  </p:notesMasterIdLst>
  <p:sldIdLst>
    <p:sldId id="399" r:id="rId2"/>
    <p:sldId id="258" r:id="rId3"/>
    <p:sldId id="367" r:id="rId4"/>
    <p:sldId id="400" r:id="rId5"/>
    <p:sldId id="401" r:id="rId6"/>
    <p:sldId id="368" r:id="rId7"/>
    <p:sldId id="369" r:id="rId8"/>
    <p:sldId id="370" r:id="rId9"/>
    <p:sldId id="371" r:id="rId10"/>
    <p:sldId id="372" r:id="rId11"/>
    <p:sldId id="373" r:id="rId12"/>
    <p:sldId id="402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4" r:id="rId22"/>
    <p:sldId id="382" r:id="rId23"/>
    <p:sldId id="403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7" r:id="rId33"/>
    <p:sldId id="393" r:id="rId34"/>
    <p:sldId id="394" r:id="rId35"/>
    <p:sldId id="395" r:id="rId36"/>
    <p:sldId id="396" r:id="rId37"/>
  </p:sldIdLst>
  <p:sldSz cx="9144000" cy="6858000" type="screen4x3"/>
  <p:notesSz cx="6858000" cy="9144000"/>
  <p:embeddedFontLst>
    <p:embeddedFont>
      <p:font typeface="맑은 고딕" pitchFamily="50" charset="-127"/>
      <p:regular r:id="rId39"/>
      <p:bold r:id="rId40"/>
    </p:embeddedFont>
    <p:embeddedFont>
      <p:font typeface="나눔손글씨 펜" pitchFamily="66" charset="-127"/>
      <p:regular r:id="rId41"/>
    </p:embeddedFont>
    <p:embeddedFont>
      <p:font typeface="HY견고딕" pitchFamily="18" charset="-127"/>
      <p:regular r:id="rId42"/>
    </p:embeddedFont>
    <p:embeddedFont>
      <p:font typeface="Tahoma" pitchFamily="34" charset="0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580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2014-10-02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579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020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3396524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1250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761473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8897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231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7339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2014-10-02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00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60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11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장</a:t>
            </a:r>
            <a:r>
              <a:rPr lang="en-US" altLang="ko-KR" dirty="0"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3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차원 비전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58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본질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그림자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제거</a:t>
            </a:r>
            <a:endParaRPr lang="en-US" altLang="ko-KR" dirty="0" smtClean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이 </a:t>
            </a:r>
            <a:r>
              <a:rPr lang="ko-KR" altLang="en-US" dirty="0" smtClean="0">
                <a:sym typeface="Wingdings" panose="05000000000000000000" pitchFamily="2" charset="2"/>
              </a:rPr>
              <a:t>현</a:t>
            </a:r>
            <a:r>
              <a:rPr lang="ko-KR" altLang="en-US" dirty="0">
                <a:sym typeface="Wingdings" panose="05000000000000000000" pitchFamily="2" charset="2"/>
              </a:rPr>
              <a:t>상</a:t>
            </a:r>
            <a:r>
              <a:rPr lang="ko-KR" altLang="en-US" dirty="0" smtClean="0">
                <a:sym typeface="Wingdings" panose="05000000000000000000" pitchFamily="2" charset="2"/>
              </a:rPr>
              <a:t>에 </a:t>
            </a:r>
            <a:r>
              <a:rPr lang="ko-KR" altLang="en-US" dirty="0">
                <a:sym typeface="Wingdings" panose="05000000000000000000" pitchFamily="2" charset="2"/>
              </a:rPr>
              <a:t>바탕을 둔 그림자 제거 알고리즘 제안 </a:t>
            </a:r>
            <a:r>
              <a:rPr lang="en-US" altLang="ko-KR" dirty="0">
                <a:sym typeface="Wingdings" panose="05000000000000000000" pitchFamily="2" charset="2"/>
              </a:rPr>
              <a:t>[Finlayson2006]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128792" cy="241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14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본질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본질</a:t>
            </a:r>
            <a:r>
              <a:rPr lang="en-US" altLang="ko-KR" dirty="0" smtClean="0"/>
              <a:t> </a:t>
            </a:r>
            <a:r>
              <a:rPr lang="ko-KR" altLang="en-US" dirty="0" smtClean="0"/>
              <a:t>카메라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본질 </a:t>
            </a:r>
            <a:r>
              <a:rPr lang="ko-KR" altLang="en-US" dirty="0"/>
              <a:t>영상을 복원하는 문제는 아직 제대로 풀리지 않았다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단지 </a:t>
            </a:r>
            <a:r>
              <a:rPr lang="ko-KR" altLang="en-US" dirty="0" smtClean="0"/>
              <a:t>그림자제거와 </a:t>
            </a:r>
            <a:r>
              <a:rPr lang="ko-KR" altLang="en-US" dirty="0"/>
              <a:t>같이 문제를 단순화하거나 식 </a:t>
            </a:r>
            <a:r>
              <a:rPr lang="en-US" altLang="ko-KR" dirty="0"/>
              <a:t>(11.1)</a:t>
            </a:r>
            <a:r>
              <a:rPr lang="ko-KR" altLang="en-US" dirty="0"/>
              <a:t>과 같이 세상을 단순화한 상황에서만 문제가 </a:t>
            </a:r>
            <a:r>
              <a:rPr lang="ko-KR" altLang="en-US" dirty="0" smtClean="0"/>
              <a:t>풀리고 있다</a:t>
            </a:r>
            <a:r>
              <a:rPr lang="en-US" altLang="ko-KR" dirty="0"/>
              <a:t>. </a:t>
            </a:r>
            <a:r>
              <a:rPr lang="ko-KR" altLang="en-US" dirty="0"/>
              <a:t>하지만 세월이 흐르면 본질 영상을 자동으로 획득해주는 ‘본질 카메라’가 </a:t>
            </a:r>
            <a:r>
              <a:rPr lang="ko-KR" altLang="en-US" dirty="0" smtClean="0"/>
              <a:t>나올까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희망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깊이 영상을 획득하는 값싼 카메라 등장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682072"/>
            <a:ext cx="4608511" cy="168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4716016" y="3742292"/>
            <a:ext cx="936104" cy="4787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52120" y="3330144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깊이 영상에서는 그림자 효과가 나타나지 않음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4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 </a:t>
            </a:r>
            <a:r>
              <a:rPr lang="ko-KR" altLang="en-US" dirty="0" smtClean="0"/>
              <a:t>스테레오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11.2.1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깊이 측정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11.2.2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밀집된 깊이 영상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47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11.2 </a:t>
            </a:r>
            <a:r>
              <a:rPr lang="ko-KR" altLang="en-US" smtClean="0"/>
              <a:t>스테레오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깊이 영상을 획득하는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수동적 방법</a:t>
            </a:r>
            <a:endParaRPr lang="en-US" altLang="ko-KR" dirty="0" smtClean="0"/>
          </a:p>
          <a:p>
            <a:pPr lvl="2"/>
            <a:r>
              <a:rPr lang="ko-KR" altLang="en-US" dirty="0"/>
              <a:t>두 대 또는 그 이상의 카메라를 사용하여 여러 영상을 획득한 후 그들을 분석하여 깊이 정보를 알아내는 접근 방식을 사용한다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11.2</a:t>
            </a:r>
            <a:r>
              <a:rPr lang="ko-KR" altLang="en-US" dirty="0"/>
              <a:t>절의 스테레오가 여기에 속한다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능동적 방법</a:t>
            </a:r>
            <a:endParaRPr lang="en-US" altLang="ko-KR" dirty="0"/>
          </a:p>
          <a:p>
            <a:pPr lvl="2"/>
            <a:r>
              <a:rPr lang="ko-KR" altLang="en-US" dirty="0" smtClean="0"/>
              <a:t>장면에 </a:t>
            </a:r>
            <a:r>
              <a:rPr lang="ko-KR" altLang="en-US" dirty="0"/>
              <a:t>어떤 </a:t>
            </a:r>
            <a:r>
              <a:rPr lang="ko-KR" altLang="en-US" dirty="0" smtClean="0"/>
              <a:t>무늬 </a:t>
            </a:r>
            <a:r>
              <a:rPr lang="ko-KR" altLang="en-US" dirty="0"/>
              <a:t>또는 파를 쏜 후 그것을 분석하여 깊이를 알아낸다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11.3</a:t>
            </a:r>
            <a:r>
              <a:rPr lang="ko-KR" altLang="en-US" dirty="0"/>
              <a:t>절에서 능동 방법을 살펴본다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스테레오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사람이 두 눈을 사용하여 거리를 계측하는 원리와 </a:t>
            </a:r>
            <a:r>
              <a:rPr lang="ko-KR" altLang="en-US" dirty="0" err="1" smtClean="0">
                <a:sym typeface="Wingdings" panose="05000000000000000000" pitchFamily="2" charset="2"/>
              </a:rPr>
              <a:t>비슷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카메라의 시선을 맞추어 둠으로써 대응점 찾는 문제를 쉽게 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273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11.2.1 </a:t>
            </a:r>
            <a:r>
              <a:rPr lang="ko-KR" altLang="en-US" dirty="0" smtClean="0"/>
              <a:t>깊이 측정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투영 기하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삼각비를 적용하면</a:t>
            </a:r>
            <a:r>
              <a:rPr lang="en-US" altLang="ko-KR" dirty="0" smtClean="0"/>
              <a:t>,  </a:t>
            </a:r>
            <a:r>
              <a:rPr lang="ko-KR" altLang="en-US" dirty="0" smtClean="0"/>
              <a:t>물체까지의 거리</a:t>
            </a:r>
            <a:r>
              <a:rPr lang="en-US" altLang="ko-KR" dirty="0" smtClean="0"/>
              <a:t>(</a:t>
            </a:r>
            <a:r>
              <a:rPr lang="ko-KR" altLang="en-US" dirty="0" smtClean="0">
                <a:solidFill>
                  <a:srgbClr val="0000FF"/>
                </a:solidFill>
              </a:rPr>
              <a:t>깊이</a:t>
            </a:r>
            <a:r>
              <a:rPr lang="en-US" altLang="ko-KR" dirty="0" smtClean="0"/>
              <a:t>) </a:t>
            </a:r>
            <a:r>
              <a:rPr lang="en-US" altLang="ko-KR" i="1" dirty="0" err="1" smtClean="0"/>
              <a:t>z</a:t>
            </a:r>
            <a:r>
              <a:rPr lang="en-US" altLang="ko-KR" i="1" baseline="-25000" dirty="0" err="1" smtClean="0"/>
              <a:t>w</a:t>
            </a:r>
            <a:r>
              <a:rPr lang="ko-KR" altLang="en-US" dirty="0" smtClean="0"/>
              <a:t>는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i</a:t>
            </a:r>
            <a:r>
              <a:rPr lang="ko-KR" altLang="en-US" dirty="0" smtClean="0"/>
              <a:t>와 </a:t>
            </a:r>
            <a:r>
              <a:rPr lang="en-US" altLang="ko-KR" i="1" dirty="0" smtClean="0"/>
              <a:t>f</a:t>
            </a:r>
            <a:r>
              <a:rPr lang="ko-KR" altLang="en-US" dirty="0" smtClean="0"/>
              <a:t>는 알려진 값이지만</a:t>
            </a:r>
            <a:r>
              <a:rPr lang="en-US" altLang="ko-KR" dirty="0" smtClean="0"/>
              <a:t> </a:t>
            </a:r>
            <a:r>
              <a:rPr lang="en-US" altLang="ko-KR" i="1" dirty="0" err="1" smtClean="0"/>
              <a:t>x</a:t>
            </a:r>
            <a:r>
              <a:rPr lang="en-US" altLang="ko-KR" i="1" baseline="-25000" dirty="0" err="1" smtClean="0"/>
              <a:t>w</a:t>
            </a:r>
            <a:r>
              <a:rPr lang="ko-KR" altLang="en-US" dirty="0" smtClean="0"/>
              <a:t>는 알려지지 않은 값이므로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i="1" dirty="0" err="1" smtClean="0">
                <a:sym typeface="Wingdings" panose="05000000000000000000" pitchFamily="2" charset="2"/>
              </a:rPr>
              <a:t>z</a:t>
            </a:r>
            <a:r>
              <a:rPr lang="en-US" altLang="ko-KR" i="1" baseline="-25000" dirty="0" err="1" smtClean="0">
                <a:sym typeface="Wingdings" panose="05000000000000000000" pitchFamily="2" charset="2"/>
              </a:rPr>
              <a:t>w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ko-KR" altLang="en-US" dirty="0" err="1" smtClean="0">
                <a:sym typeface="Wingdings" panose="05000000000000000000" pitchFamily="2" charset="2"/>
              </a:rPr>
              <a:t>조건식은</a:t>
            </a:r>
            <a:r>
              <a:rPr lang="ko-KR" altLang="en-US" dirty="0" smtClean="0">
                <a:sym typeface="Wingdings" panose="05000000000000000000" pitchFamily="2" charset="2"/>
              </a:rPr>
              <a:t> 되지만 </a:t>
            </a:r>
            <a:r>
              <a:rPr lang="en-US" altLang="ko-KR" i="1" dirty="0" err="1" smtClean="0">
                <a:sym typeface="Wingdings" panose="05000000000000000000" pitchFamily="2" charset="2"/>
              </a:rPr>
              <a:t>z</a:t>
            </a:r>
            <a:r>
              <a:rPr lang="en-US" altLang="ko-KR" i="1" baseline="-25000" dirty="0" err="1" smtClean="0">
                <a:sym typeface="Wingdings" panose="05000000000000000000" pitchFamily="2" charset="2"/>
              </a:rPr>
              <a:t>w</a:t>
            </a:r>
            <a:r>
              <a:rPr lang="ko-KR" altLang="en-US" dirty="0" smtClean="0">
                <a:sym typeface="Wingdings" panose="05000000000000000000" pitchFamily="2" charset="2"/>
              </a:rPr>
              <a:t>를 확정할 수 없음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두 대의 카메라를 가진 스테레오 기하로 확장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98" y="1484783"/>
            <a:ext cx="5126522" cy="293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96136" y="2367295"/>
            <a:ext cx="1728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 smtClean="0"/>
              <a:t>f</a:t>
            </a:r>
            <a:r>
              <a:rPr lang="ko-KR" altLang="en-US" sz="1600" dirty="0" smtClean="0"/>
              <a:t>는 초점 거리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카메라의 특성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315" y="4357092"/>
            <a:ext cx="130492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72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11.2.1 </a:t>
            </a:r>
            <a:r>
              <a:rPr lang="ko-KR" altLang="en-US" dirty="0" smtClean="0"/>
              <a:t>깊이 측정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스테레오 기하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68544"/>
            <a:ext cx="4898813" cy="3396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255" y="1556792"/>
            <a:ext cx="256969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00808"/>
            <a:ext cx="2088232" cy="587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68144" y="2811295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d</a:t>
            </a:r>
            <a:r>
              <a:rPr lang="ko-KR" altLang="en-US" dirty="0" smtClean="0"/>
              <a:t>를 변위라 부름</a:t>
            </a:r>
            <a:endParaRPr lang="ko-KR" altLang="en-US" dirty="0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886" y="1922216"/>
            <a:ext cx="573410" cy="21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2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11.2.1 </a:t>
            </a:r>
            <a:r>
              <a:rPr lang="ko-KR" altLang="en-US" dirty="0" smtClean="0"/>
              <a:t>깊이 측정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스테레오 기하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대응점만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알면 식 </a:t>
            </a:r>
            <a:r>
              <a:rPr lang="en-US" altLang="ko-KR" dirty="0" smtClean="0"/>
              <a:t>(11.4)</a:t>
            </a:r>
            <a:r>
              <a:rPr lang="ko-KR" altLang="en-US" dirty="0" smtClean="0"/>
              <a:t>로 깊이 추정 가능함</a:t>
            </a:r>
            <a:endParaRPr lang="en-US" altLang="ko-KR" dirty="0"/>
          </a:p>
          <a:p>
            <a:pPr lvl="1"/>
            <a:r>
              <a:rPr lang="en-US" altLang="ko-KR" dirty="0" smtClean="0"/>
              <a:t>7</a:t>
            </a:r>
            <a:r>
              <a:rPr lang="ko-KR" altLang="en-US" dirty="0" smtClean="0"/>
              <a:t>장에서 공부한 대응점 찾기 알고리즘을 적용하면 두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 발생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아웃라이어</a:t>
            </a:r>
            <a:r>
              <a:rPr lang="ko-KR" altLang="en-US" dirty="0" smtClean="0"/>
              <a:t> 문제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에피폴라</a:t>
            </a:r>
            <a:r>
              <a:rPr lang="ko-KR" altLang="en-US" dirty="0" smtClean="0">
                <a:sym typeface="Wingdings" panose="05000000000000000000" pitchFamily="2" charset="2"/>
              </a:rPr>
              <a:t> 기하로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희소한 문제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변위 공간으로 해결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대응점 탐색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에피폴라</a:t>
            </a:r>
            <a:r>
              <a:rPr lang="ko-KR" altLang="en-US" dirty="0" smtClean="0"/>
              <a:t> 기하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그림 </a:t>
            </a:r>
            <a:r>
              <a:rPr lang="en-US" altLang="ko-KR" dirty="0" smtClean="0"/>
              <a:t>11-10</a:t>
            </a:r>
            <a:r>
              <a:rPr lang="ko-KR" altLang="en-US" dirty="0" smtClean="0"/>
              <a:t>과 같이 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 </a:t>
            </a:r>
            <a:r>
              <a:rPr lang="ko-KR" altLang="en-US" dirty="0" smtClean="0"/>
              <a:t>축이 일치하도록 </a:t>
            </a:r>
            <a:r>
              <a:rPr lang="ko-KR" altLang="en-US" dirty="0"/>
              <a:t>두 카메라를 배치하면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대응점 찾기 문제가 </a:t>
            </a:r>
            <a:r>
              <a:rPr lang="ko-KR" altLang="en-US" dirty="0" smtClean="0">
                <a:solidFill>
                  <a:srgbClr val="0000FF"/>
                </a:solidFill>
              </a:rPr>
              <a:t>변위</a:t>
            </a:r>
            <a:r>
              <a:rPr lang="ko-KR" altLang="en-US" dirty="0" smtClean="0"/>
              <a:t> </a:t>
            </a:r>
            <a:r>
              <a:rPr lang="en-US" altLang="ko-KR" i="1" dirty="0" smtClean="0"/>
              <a:t>d</a:t>
            </a:r>
            <a:r>
              <a:rPr lang="ko-KR" altLang="en-US" dirty="0" smtClean="0"/>
              <a:t>를 구하는 문제로 바뀜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80824"/>
            <a:ext cx="5256584" cy="71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3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11.2.2 </a:t>
            </a:r>
            <a:r>
              <a:rPr lang="ko-KR" altLang="en-US" dirty="0" smtClean="0"/>
              <a:t>밀집된 깊이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모든 </a:t>
            </a:r>
            <a:r>
              <a:rPr lang="ko-KR" altLang="en-US" dirty="0" err="1" smtClean="0"/>
              <a:t>화소가</a:t>
            </a:r>
            <a:r>
              <a:rPr lang="ko-KR" altLang="en-US" dirty="0" smtClean="0"/>
              <a:t> 깊이 정보를 추정하는 알고리즘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smtClean="0"/>
              <a:t>5 </a:t>
            </a:r>
            <a:r>
              <a:rPr lang="ko-KR" altLang="en-US" dirty="0" smtClean="0"/>
              <a:t>행의 구현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에피폴라</a:t>
            </a:r>
            <a:r>
              <a:rPr lang="ko-KR" altLang="en-US" dirty="0" smtClean="0"/>
              <a:t> 선 </a:t>
            </a:r>
            <a:r>
              <a:rPr lang="en-US" altLang="ko-KR" i="1" dirty="0" smtClean="0"/>
              <a:t>l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상에서 </a:t>
            </a:r>
            <a:r>
              <a:rPr lang="en-US" altLang="ko-KR" dirty="0" smtClean="0"/>
              <a:t>SSD</a:t>
            </a:r>
            <a:r>
              <a:rPr lang="ko-KR" altLang="en-US" dirty="0" smtClean="0"/>
              <a:t>가 최소인 점 탐색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5904656" cy="298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436884"/>
            <a:ext cx="5904656" cy="44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59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11.2.2 </a:t>
            </a:r>
            <a:r>
              <a:rPr lang="ko-KR" altLang="en-US" dirty="0" smtClean="0"/>
              <a:t>밀집된 깊이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알고리즘 </a:t>
            </a:r>
            <a:r>
              <a:rPr lang="en-US" altLang="ko-KR" dirty="0" smtClean="0"/>
              <a:t>11-1</a:t>
            </a:r>
            <a:r>
              <a:rPr lang="ko-KR" altLang="en-US" dirty="0" smtClean="0"/>
              <a:t>은 왜 순진한가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화소가</a:t>
            </a:r>
            <a:r>
              <a:rPr lang="ko-KR" altLang="en-US" dirty="0" smtClean="0"/>
              <a:t> 독립적으로 동작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공간 일관성</a:t>
            </a:r>
            <a:r>
              <a:rPr lang="ko-KR" altLang="en-US" dirty="0" smtClean="0">
                <a:sym typeface="Wingdings" panose="05000000000000000000" pitchFamily="2" charset="2"/>
              </a:rPr>
              <a:t>을 전혀 활용하지 못함</a:t>
            </a:r>
            <a:endParaRPr lang="en-US" altLang="ko-KR" dirty="0"/>
          </a:p>
          <a:p>
            <a:pPr lvl="1"/>
            <a:r>
              <a:rPr lang="ko-KR" altLang="en-US" dirty="0" smtClean="0"/>
              <a:t>틀린 대응점으로 인해 틀린 깊이를 갖는 </a:t>
            </a:r>
            <a:r>
              <a:rPr lang="ko-KR" altLang="en-US" dirty="0" err="1" smtClean="0"/>
              <a:t>화소가</a:t>
            </a:r>
            <a:r>
              <a:rPr lang="ko-KR" altLang="en-US" dirty="0" smtClean="0"/>
              <a:t> 여럿 발생할 가능성 높음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공간 일관성을 활용하기 위한 준비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변위 공간 영상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변위 공간 영상 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x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q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화소 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x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변위가 </a:t>
            </a:r>
            <a:r>
              <a:rPr lang="en-US" altLang="ko-KR" i="1" dirty="0" smtClean="0"/>
              <a:t>q</a:t>
            </a:r>
            <a:r>
              <a:rPr lang="ko-KR" altLang="en-US" dirty="0" smtClean="0"/>
              <a:t>일 때 두 영상이 얼마나 잘 대응하는지 표현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대응 정도는 </a:t>
            </a:r>
            <a:r>
              <a:rPr lang="en-US" altLang="ko-KR" dirty="0" smtClean="0"/>
              <a:t>SSD</a:t>
            </a:r>
            <a:r>
              <a:rPr lang="ko-KR" altLang="en-US" dirty="0" smtClean="0"/>
              <a:t>로 측정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35" y="3971817"/>
            <a:ext cx="6779493" cy="27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4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11.2.2 </a:t>
            </a:r>
            <a:r>
              <a:rPr lang="ko-KR" altLang="en-US" dirty="0" smtClean="0"/>
              <a:t>밀집된 깊이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지역 탐색 방법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알고리즘 </a:t>
            </a:r>
            <a:r>
              <a:rPr lang="en-US" altLang="ko-KR" dirty="0" smtClean="0"/>
              <a:t>11-1</a:t>
            </a:r>
            <a:r>
              <a:rPr lang="ko-KR" altLang="en-US" dirty="0" smtClean="0"/>
              <a:t>보다 나은가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그렇지 않다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표현 방식만 차이가 날 뿐 여전히 공간 일관성을 활용하지 못함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596342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20072" y="3398766"/>
            <a:ext cx="1944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화소들이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여전히 </a:t>
            </a:r>
            <a:r>
              <a:rPr lang="ko-KR" altLang="en-US" sz="1600" dirty="0" smtClean="0"/>
              <a:t>독립적으로 동작</a:t>
            </a:r>
            <a:endParaRPr lang="ko-KR" altLang="en-US" sz="1600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860032" y="3691154"/>
            <a:ext cx="360040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1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세상은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투영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하일라이트</a:t>
            </a:r>
            <a:r>
              <a:rPr lang="ko-KR" altLang="en-US" dirty="0" smtClean="0"/>
              <a:t> 효과 등이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사람은 한 장의 영상에서 </a:t>
            </a:r>
            <a:r>
              <a:rPr lang="en-US" altLang="ko-KR" dirty="0" smtClean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정보를 정확하게 추론하고 다음 상황 예측도 가능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>
              <a:buFont typeface="Wingdings"/>
              <a:buChar char="à"/>
            </a:pPr>
            <a:r>
              <a:rPr lang="ko-KR" altLang="en-US" dirty="0" smtClean="0">
                <a:sym typeface="Wingdings" panose="05000000000000000000" pitchFamily="2" charset="2"/>
              </a:rPr>
              <a:t>컴퓨터도 가능할까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>
              <a:buFont typeface="Wingdings"/>
              <a:buChar char="à"/>
            </a:pPr>
            <a:endParaRPr lang="en-US" altLang="ko-KR" dirty="0" smtClean="0"/>
          </a:p>
          <a:p>
            <a:r>
              <a:rPr lang="ko-KR" altLang="en-US" dirty="0" smtClean="0"/>
              <a:t>컴퓨터 비전에서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차원의 중요성</a:t>
            </a:r>
            <a:endParaRPr lang="en-US" altLang="ko-KR" dirty="0"/>
          </a:p>
          <a:p>
            <a:pPr lvl="1"/>
            <a:r>
              <a:rPr lang="ko-KR" altLang="en-US" dirty="0"/>
              <a:t>로봇이 </a:t>
            </a:r>
            <a:r>
              <a:rPr lang="en-US" altLang="ko-KR" dirty="0"/>
              <a:t>3</a:t>
            </a:r>
            <a:r>
              <a:rPr lang="ko-KR" altLang="en-US" dirty="0"/>
              <a:t>차원 공간을 안전하게 항해하려면 </a:t>
            </a:r>
            <a:r>
              <a:rPr lang="en-US" altLang="ko-KR" dirty="0"/>
              <a:t>3</a:t>
            </a:r>
            <a:r>
              <a:rPr lang="ko-KR" altLang="en-US" dirty="0"/>
              <a:t>차원 비전 처리 기술이 뒷받침되어야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사람도 </a:t>
            </a:r>
            <a:r>
              <a:rPr lang="ko-KR" altLang="en-US" dirty="0"/>
              <a:t>한쪽 </a:t>
            </a:r>
            <a:r>
              <a:rPr lang="ko-KR" altLang="en-US" dirty="0" smtClean="0"/>
              <a:t>눈만 사용하여 </a:t>
            </a:r>
            <a:r>
              <a:rPr lang="ko-KR" altLang="en-US" dirty="0"/>
              <a:t>걸어가다 보면 기둥에 부딪치거나 돌부리에 걸려 넘어지기 일쑤이다</a:t>
            </a:r>
            <a:r>
              <a:rPr lang="en-US" altLang="ko-KR" dirty="0"/>
              <a:t>. </a:t>
            </a:r>
            <a:r>
              <a:rPr lang="ko-KR" altLang="en-US" dirty="0"/>
              <a:t>다행히 두 눈으로 물체까지의 </a:t>
            </a:r>
            <a:r>
              <a:rPr lang="ko-KR" altLang="en-US" dirty="0" smtClean="0"/>
              <a:t>대략적인 거리를 추정하여 취할 행위를 미리 결정할 수 있다</a:t>
            </a:r>
            <a:r>
              <a:rPr lang="en-US" altLang="ko-KR" dirty="0" smtClean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로봇도 </a:t>
            </a:r>
            <a:r>
              <a:rPr lang="ko-KR" altLang="en-US" dirty="0" smtClean="0"/>
              <a:t>카메라를 두 개 설치하여 스테레오 비전을 제공하거나 또는 적절한 </a:t>
            </a:r>
            <a:r>
              <a:rPr lang="ko-KR" altLang="en-US" dirty="0"/>
              <a:t>방법을 사용하여 거리를 계산할 수 있게 해야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132856"/>
            <a:ext cx="7801495" cy="12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11.2.2 </a:t>
            </a:r>
            <a:r>
              <a:rPr lang="ko-KR" altLang="en-US" dirty="0" smtClean="0"/>
              <a:t>밀집된 깊이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전역 탐색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변위 영상 </a:t>
            </a:r>
            <a:r>
              <a:rPr lang="en-US" altLang="ko-KR" i="1" dirty="0" smtClean="0"/>
              <a:t>d</a:t>
            </a:r>
            <a:r>
              <a:rPr lang="ko-KR" altLang="en-US" dirty="0" smtClean="0"/>
              <a:t>의 오차를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정의하면</a:t>
            </a:r>
            <a:r>
              <a:rPr lang="en-US" altLang="ko-KR" dirty="0" smtClean="0"/>
              <a:t>, (</a:t>
            </a:r>
            <a:r>
              <a:rPr lang="en-US" altLang="ko-KR" i="1" dirty="0" smtClean="0"/>
              <a:t>d</a:t>
            </a:r>
            <a:r>
              <a:rPr lang="ko-KR" altLang="en-US" dirty="0" smtClean="0"/>
              <a:t>는 모든 </a:t>
            </a:r>
            <a:r>
              <a:rPr lang="ko-KR" altLang="en-US" dirty="0" err="1" smtClean="0"/>
              <a:t>화소의</a:t>
            </a:r>
            <a:r>
              <a:rPr lang="ko-KR" altLang="en-US" dirty="0" smtClean="0"/>
              <a:t> 변위를 표현하는 영상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i="1" dirty="0" err="1" smtClean="0"/>
              <a:t>E</a:t>
            </a:r>
            <a:r>
              <a:rPr lang="en-US" altLang="ko-KR" i="1" baseline="-25000" dirty="0" err="1" smtClean="0"/>
              <a:t>data</a:t>
            </a:r>
            <a:r>
              <a:rPr lang="ko-KR" altLang="en-US" dirty="0" smtClean="0"/>
              <a:t>는 좋은 대응점을 가지도록 해줌 </a:t>
            </a:r>
            <a:r>
              <a:rPr lang="en-US" altLang="ko-KR" dirty="0" smtClean="0"/>
              <a:t>(SSD</a:t>
            </a:r>
            <a:r>
              <a:rPr lang="ko-KR" altLang="en-US" dirty="0" smtClean="0"/>
              <a:t>가 작을수록 </a:t>
            </a:r>
            <a:r>
              <a:rPr lang="en-US" altLang="ko-KR" i="1" dirty="0" err="1" smtClean="0"/>
              <a:t>E</a:t>
            </a:r>
            <a:r>
              <a:rPr lang="en-US" altLang="ko-KR" i="1" baseline="-25000" dirty="0" err="1" smtClean="0"/>
              <a:t>data</a:t>
            </a:r>
            <a:r>
              <a:rPr lang="ko-KR" altLang="en-US" dirty="0" smtClean="0"/>
              <a:t>는 낮은 값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r>
              <a:rPr lang="en-US" altLang="ko-KR" i="1" dirty="0" err="1" smtClean="0"/>
              <a:t>E</a:t>
            </a:r>
            <a:r>
              <a:rPr lang="en-US" altLang="ko-KR" i="1" baseline="-25000" dirty="0" err="1" smtClean="0"/>
              <a:t>smooth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FF"/>
                </a:solidFill>
              </a:rPr>
              <a:t>정규화 항</a:t>
            </a:r>
            <a:r>
              <a:rPr lang="ko-KR" altLang="en-US" dirty="0" smtClean="0"/>
              <a:t>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이웃 </a:t>
            </a:r>
            <a:r>
              <a:rPr lang="ko-KR" altLang="en-US" dirty="0" err="1" smtClean="0"/>
              <a:t>화소가</a:t>
            </a:r>
            <a:r>
              <a:rPr lang="ko-KR" altLang="en-US" dirty="0" smtClean="0"/>
              <a:t> 비슷한 값을 가지도록 해줌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매끄러운 깊이 영상 생성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오차를 최소화하는 변위 영상을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구하는 최소화 문제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48328"/>
            <a:ext cx="5760640" cy="3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32" y="5137260"/>
            <a:ext cx="4943888" cy="52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2448272" cy="357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920902"/>
            <a:ext cx="5400600" cy="347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1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11.2.2 </a:t>
            </a:r>
            <a:r>
              <a:rPr lang="ko-KR" altLang="en-US" dirty="0"/>
              <a:t>밀집된 깊이 영상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전역 탐색 방법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104775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식 </a:t>
            </a:r>
            <a:r>
              <a:rPr lang="en-US" altLang="ko-KR" dirty="0" smtClean="0"/>
              <a:t>(11.11)</a:t>
            </a:r>
            <a:r>
              <a:rPr lang="ko-KR" altLang="en-US" dirty="0" smtClean="0"/>
              <a:t>을 푸는 방법은 </a:t>
            </a:r>
            <a:r>
              <a:rPr lang="en-US" altLang="ko-KR" dirty="0" smtClean="0"/>
              <a:t>[Scharstein2002, 3.3</a:t>
            </a:r>
            <a:r>
              <a:rPr lang="ko-KR" altLang="en-US" dirty="0" smtClean="0"/>
              <a:t>절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13013"/>
            <a:ext cx="6408712" cy="357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098364" y="3079939"/>
            <a:ext cx="108012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36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 </a:t>
            </a:r>
            <a:r>
              <a:rPr lang="ko-KR" altLang="en-US" smtClean="0"/>
              <a:t>능동 센서</a:t>
            </a:r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11.3.1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구조 광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11.3.2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키넥</a:t>
            </a:r>
            <a:r>
              <a:rPr lang="ko-KR" altLang="en-US" sz="2800" dirty="0" err="1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트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20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11.3 </a:t>
            </a:r>
            <a:r>
              <a:rPr lang="ko-KR" altLang="en-US" smtClean="0"/>
              <a:t>능동 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능동 센서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스테레오 비전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수동적</a:t>
            </a:r>
            <a:r>
              <a:rPr lang="en-US" altLang="ko-KR" dirty="0" smtClean="0"/>
              <a:t>. </a:t>
            </a:r>
            <a:r>
              <a:rPr lang="ko-KR" altLang="en-US" dirty="0" smtClean="0"/>
              <a:t>카메라에 </a:t>
            </a:r>
            <a:r>
              <a:rPr lang="ko-KR" altLang="en-US" dirty="0" smtClean="0"/>
              <a:t>들어오는 빛 정보를 수동적으로 받아들이는 역할만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능동 센서</a:t>
            </a:r>
            <a:r>
              <a:rPr lang="en-US" altLang="ko-KR" dirty="0"/>
              <a:t>(active </a:t>
            </a:r>
            <a:r>
              <a:rPr lang="en-US" altLang="ko-KR" dirty="0" smtClean="0"/>
              <a:t>sensor)</a:t>
            </a:r>
          </a:p>
          <a:p>
            <a:pPr lvl="2"/>
            <a:r>
              <a:rPr lang="en-US" altLang="ko-KR" dirty="0" smtClean="0"/>
              <a:t> </a:t>
            </a:r>
            <a:r>
              <a:rPr lang="ko-KR" altLang="en-US" dirty="0" smtClean="0"/>
              <a:t>장면에 </a:t>
            </a:r>
            <a:r>
              <a:rPr lang="ko-KR" altLang="en-US" dirty="0" smtClean="0"/>
              <a:t>능동적으로 무엇인가를 투사하여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되돌아오는 신호로부터 거리를 </a:t>
            </a:r>
            <a:r>
              <a:rPr lang="ko-KR" altLang="en-US" dirty="0" smtClean="0"/>
              <a:t>알아낸다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능동 센서가 사용하는 두 가지 기법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구조 광과 비행 시간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86967"/>
            <a:ext cx="5544616" cy="251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58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11.3 </a:t>
            </a:r>
            <a:r>
              <a:rPr lang="ko-KR" altLang="en-US" dirty="0" smtClean="0"/>
              <a:t>능동 센서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비행 시간 카메라 </a:t>
            </a:r>
            <a:r>
              <a:rPr lang="en-US" altLang="ko-KR" dirty="0" smtClean="0"/>
              <a:t>[Hansard2012, Grzegorzek2013]</a:t>
            </a:r>
          </a:p>
          <a:p>
            <a:pPr lvl="1"/>
            <a:r>
              <a:rPr lang="ko-KR" altLang="en-US" dirty="0" smtClean="0"/>
              <a:t>파를 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되돌아오는 파를 잡아 비행에 걸린 시간 또는 위상 차이를 </a:t>
            </a:r>
            <a:r>
              <a:rPr lang="ko-KR" altLang="en-US" dirty="0" smtClean="0"/>
              <a:t>측정하고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거리로 변환</a:t>
            </a:r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5156908" cy="223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15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11.3.1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r>
              <a:rPr lang="ko-KR" altLang="en-US" dirty="0" smtClean="0"/>
              <a:t>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구조 광의 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스테레오에서 카메라 한 대를 </a:t>
            </a:r>
            <a:r>
              <a:rPr lang="ko-KR" altLang="en-US" dirty="0" err="1" smtClean="0"/>
              <a:t>프로젝터로</a:t>
            </a:r>
            <a:r>
              <a:rPr lang="ko-KR" altLang="en-US" dirty="0" smtClean="0"/>
              <a:t> 대치</a:t>
            </a:r>
            <a:endParaRPr lang="en-US" altLang="ko-KR" dirty="0"/>
          </a:p>
          <a:p>
            <a:pPr lvl="1"/>
            <a:r>
              <a:rPr lang="ko-KR" altLang="en-US" dirty="0" err="1" smtClean="0"/>
              <a:t>프로젝터는</a:t>
            </a:r>
            <a:r>
              <a:rPr lang="ko-KR" altLang="en-US" dirty="0" smtClean="0"/>
              <a:t> 대응점을 찾기 </a:t>
            </a:r>
            <a:r>
              <a:rPr lang="ko-KR" altLang="en-US" dirty="0"/>
              <a:t>쉽게 </a:t>
            </a:r>
            <a:r>
              <a:rPr lang="ko-KR" altLang="en-US" dirty="0" smtClean="0"/>
              <a:t>설계된 정교한 패턴을 투사함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47047"/>
            <a:ext cx="2509262" cy="262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340684"/>
            <a:ext cx="1779099" cy="722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6533" y="3555564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dirty="0">
                <a:sym typeface="Wingdings" panose="05000000000000000000" pitchFamily="2" charset="2"/>
              </a:rPr>
              <a:t>대응점을 이용하여 </a:t>
            </a:r>
            <a:r>
              <a:rPr lang="ko-KR" altLang="en-US" dirty="0" smtClean="0">
                <a:sym typeface="Wingdings" panose="05000000000000000000" pitchFamily="2" charset="2"/>
              </a:rPr>
              <a:t>깊이를 </a:t>
            </a:r>
            <a:r>
              <a:rPr lang="ko-KR" altLang="en-US" dirty="0">
                <a:sym typeface="Wingdings" panose="05000000000000000000" pitchFamily="2" charset="2"/>
              </a:rPr>
              <a:t>계산하는 </a:t>
            </a:r>
            <a:r>
              <a:rPr lang="ko-KR" altLang="en-US" dirty="0" smtClean="0">
                <a:sym typeface="Wingdings" panose="05000000000000000000" pitchFamily="2" charset="2"/>
              </a:rPr>
              <a:t>식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764665" y="3183028"/>
            <a:ext cx="0" cy="3328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6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11.3.1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  <a:r>
              <a:rPr lang="ko-KR" altLang="en-US" dirty="0" smtClean="0"/>
              <a:t>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구조 광이 사용하는 무늬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점은 다른 것과 구별되도록 고유한 패턴을 가짐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대응점 찾기가 쉬움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어떤 제품은 적외선을 투사하여 눈에 안보이게 함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키넥트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5544616" cy="324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00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11.3.2 </a:t>
            </a:r>
            <a:r>
              <a:rPr lang="ko-KR" altLang="en-US" dirty="0" err="1" smtClean="0"/>
              <a:t>키넥트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키넥트</a:t>
            </a:r>
            <a:r>
              <a:rPr lang="ko-KR" altLang="en-US" dirty="0" smtClean="0"/>
              <a:t> 사양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480*640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RGB </a:t>
            </a:r>
            <a:r>
              <a:rPr lang="ko-KR" altLang="en-US" dirty="0" smtClean="0"/>
              <a:t>영상과 깊이 영상을 </a:t>
            </a:r>
            <a:r>
              <a:rPr lang="en-US" altLang="ko-KR" dirty="0" smtClean="0"/>
              <a:t>30fps</a:t>
            </a:r>
            <a:r>
              <a:rPr lang="ko-KR" altLang="en-US" dirty="0" smtClean="0"/>
              <a:t>로 </a:t>
            </a:r>
            <a:r>
              <a:rPr lang="ko-KR" altLang="en-US" dirty="0"/>
              <a:t>동시에 </a:t>
            </a:r>
            <a:r>
              <a:rPr lang="ko-KR" altLang="en-US" dirty="0" smtClean="0"/>
              <a:t>획득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깊이는 대략 </a:t>
            </a:r>
            <a:r>
              <a:rPr lang="en-US" altLang="ko-KR" dirty="0" smtClean="0">
                <a:sym typeface="Wingdings" panose="05000000000000000000" pitchFamily="2" charset="2"/>
              </a:rPr>
              <a:t>0.8~3.0</a:t>
            </a:r>
            <a:r>
              <a:rPr lang="ko-KR" altLang="en-US" dirty="0" smtClean="0">
                <a:sym typeface="Wingdings" panose="05000000000000000000" pitchFamily="2" charset="2"/>
              </a:rPr>
              <a:t>미터를 측정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주로 실내 환경에 국한하여 활용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수평 </a:t>
            </a:r>
            <a:r>
              <a:rPr lang="en-US" altLang="ko-KR" dirty="0" smtClean="0">
                <a:sym typeface="Wingdings" panose="05000000000000000000" pitchFamily="2" charset="2"/>
              </a:rPr>
              <a:t>57</a:t>
            </a:r>
            <a:r>
              <a:rPr lang="en-US" altLang="ko-KR" baseline="30000" dirty="0" smtClean="0">
                <a:sym typeface="Wingdings" panose="05000000000000000000" pitchFamily="2" charset="2"/>
              </a:rPr>
              <a:t>o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수직 </a:t>
            </a:r>
            <a:r>
              <a:rPr lang="en-US" altLang="ko-KR" dirty="0" smtClean="0">
                <a:sym typeface="Wingdings" panose="05000000000000000000" pitchFamily="2" charset="2"/>
              </a:rPr>
              <a:t>43</a:t>
            </a:r>
            <a:r>
              <a:rPr lang="en-US" altLang="ko-KR" baseline="30000" dirty="0" smtClean="0">
                <a:sym typeface="Wingdings" panose="05000000000000000000" pitchFamily="2" charset="2"/>
              </a:rPr>
              <a:t>o</a:t>
            </a:r>
            <a:r>
              <a:rPr lang="ko-KR" altLang="en-US" dirty="0" smtClean="0">
                <a:sym typeface="Wingdings" panose="05000000000000000000" pitchFamily="2" charset="2"/>
              </a:rPr>
              <a:t>가량의 </a:t>
            </a:r>
            <a:r>
              <a:rPr lang="ko-KR" altLang="en-US" dirty="0" err="1" smtClean="0">
                <a:sym typeface="Wingdings" panose="05000000000000000000" pitchFamily="2" charset="2"/>
              </a:rPr>
              <a:t>시야각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상하로 </a:t>
            </a:r>
            <a:r>
              <a:rPr lang="en-US" altLang="ko-KR" dirty="0" smtClean="0">
                <a:sym typeface="Wingdings" panose="05000000000000000000" pitchFamily="2" charset="2"/>
              </a:rPr>
              <a:t>27</a:t>
            </a:r>
            <a:r>
              <a:rPr lang="en-US" altLang="ko-KR" baseline="30000" dirty="0" smtClean="0">
                <a:sym typeface="Wingdings" panose="05000000000000000000" pitchFamily="2" charset="2"/>
              </a:rPr>
              <a:t>o</a:t>
            </a:r>
            <a:r>
              <a:rPr lang="ko-KR" altLang="en-US" dirty="0" smtClean="0">
                <a:sym typeface="Wingdings" panose="05000000000000000000" pitchFamily="2" charset="2"/>
              </a:rPr>
              <a:t>가량 기울일 수 있음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키넥트가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주목 </a:t>
            </a:r>
            <a:r>
              <a:rPr lang="ko-KR" altLang="en-US" dirty="0" smtClean="0">
                <a:sym typeface="Wingdings" panose="05000000000000000000" pitchFamily="2" charset="2"/>
              </a:rPr>
              <a:t>받는 이유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컬러 </a:t>
            </a:r>
            <a:r>
              <a:rPr lang="ko-KR" altLang="en-US" dirty="0">
                <a:sym typeface="Wingdings" panose="05000000000000000000" pitchFamily="2" charset="2"/>
              </a:rPr>
              <a:t>영상과 깊이 영상을 해석하여 손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얼굴을 추적할 </a:t>
            </a:r>
            <a:r>
              <a:rPr lang="ko-KR" altLang="en-US" dirty="0" smtClean="0">
                <a:sym typeface="Wingdings" panose="05000000000000000000" pitchFamily="2" charset="2"/>
              </a:rPr>
              <a:t>수 있는 </a:t>
            </a:r>
            <a:r>
              <a:rPr lang="ko-KR" altLang="en-US" dirty="0" smtClean="0">
                <a:sym typeface="Wingdings" panose="05000000000000000000" pitchFamily="2" charset="2"/>
              </a:rPr>
              <a:t>인터페이스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함수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SDK(Software Development Kit) </a:t>
            </a:r>
            <a:r>
              <a:rPr lang="ko-KR" altLang="en-US" dirty="0">
                <a:sym typeface="Wingdings" panose="05000000000000000000" pitchFamily="2" charset="2"/>
              </a:rPr>
              <a:t>형태로 </a:t>
            </a:r>
            <a:r>
              <a:rPr lang="ko-KR" altLang="en-US" dirty="0" smtClean="0">
                <a:sym typeface="Wingdings" panose="05000000000000000000" pitchFamily="2" charset="2"/>
              </a:rPr>
              <a:t>제공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마이크로소프트가 </a:t>
            </a:r>
            <a:r>
              <a:rPr lang="ko-KR" altLang="en-US" dirty="0">
                <a:sym typeface="Wingdings" panose="05000000000000000000" pitchFamily="2" charset="2"/>
              </a:rPr>
              <a:t>공식적으로 제공하는 </a:t>
            </a:r>
            <a:r>
              <a:rPr lang="en-US" altLang="ko-KR" dirty="0">
                <a:sym typeface="Wingdings" panose="05000000000000000000" pitchFamily="2" charset="2"/>
              </a:rPr>
              <a:t>Kinect SDK</a:t>
            </a:r>
            <a:r>
              <a:rPr lang="ko-KR" altLang="en-US" dirty="0">
                <a:sym typeface="Wingdings" panose="05000000000000000000" pitchFamily="2" charset="2"/>
              </a:rPr>
              <a:t>를 사용할 수 있다</a:t>
            </a:r>
            <a:r>
              <a:rPr lang="en-US" altLang="ko-KR" dirty="0">
                <a:sym typeface="Wingdings" panose="05000000000000000000" pitchFamily="2" charset="2"/>
              </a:rPr>
              <a:t>[Han2013, II.B</a:t>
            </a:r>
            <a:r>
              <a:rPr lang="ko-KR" altLang="en-US" dirty="0">
                <a:sym typeface="Wingdings" panose="05000000000000000000" pitchFamily="2" charset="2"/>
              </a:rPr>
              <a:t>절</a:t>
            </a:r>
            <a:r>
              <a:rPr lang="en-US" altLang="ko-KR" dirty="0">
                <a:sym typeface="Wingdings" panose="05000000000000000000" pitchFamily="2" charset="2"/>
              </a:rPr>
              <a:t>].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4780313" cy="1756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2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11.3.2 </a:t>
            </a:r>
            <a:r>
              <a:rPr lang="ko-KR" altLang="en-US" dirty="0" err="1" smtClean="0"/>
              <a:t>키넥트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깊이 영상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전선처럼 가느다란 물체 또는 물체의 경계선에서 측정 실패한 점 발생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동작 인식은 문제 없지만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차원 지도 제작이나 로봇 항해는 문제 소지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깊이 영상에 적합한 전처리 연산 필요 </a:t>
            </a:r>
            <a:r>
              <a:rPr lang="en-US" altLang="ko-KR" dirty="0" smtClean="0">
                <a:sym typeface="Wingdings" panose="05000000000000000000" pitchFamily="2" charset="2"/>
              </a:rPr>
              <a:t>[Han2013, III.B</a:t>
            </a:r>
            <a:r>
              <a:rPr lang="ko-KR" altLang="en-US" dirty="0" smtClean="0">
                <a:sym typeface="Wingdings" panose="05000000000000000000" pitchFamily="2" charset="2"/>
              </a:rPr>
              <a:t>절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5626431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5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11.4 </a:t>
            </a:r>
            <a:r>
              <a:rPr lang="ko-KR" altLang="en-US" dirty="0" smtClean="0"/>
              <a:t>깊이 영상의 인식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11.4.1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컬러 영상과 깊이 영상의 특성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11.4.2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사람의 자세 추정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7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차원 비전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</a:t>
            </a:r>
            <a:r>
              <a:rPr lang="ko-KR" altLang="en-US" dirty="0" smtClean="0">
                <a:solidFill>
                  <a:srgbClr val="0000FF"/>
                </a:solidFill>
              </a:rPr>
              <a:t>깊이 영상</a:t>
            </a:r>
            <a:r>
              <a:rPr lang="en-US" altLang="ko-KR" dirty="0" smtClean="0"/>
              <a:t>(2.5</a:t>
            </a:r>
            <a:r>
              <a:rPr lang="ko-KR" altLang="en-US" dirty="0" smtClean="0"/>
              <a:t>차원 영상 또는 레인지 영상이라고도 부름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다룸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두 가지 연구 주제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깊이 영상의 획득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깊이 영상의 해석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물체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인식 등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최근 주목 받는 연구 주제로 부상 </a:t>
            </a:r>
            <a:endParaRPr lang="en-US" altLang="ko-KR" dirty="0"/>
          </a:p>
          <a:p>
            <a:pPr lvl="1"/>
            <a:r>
              <a:rPr lang="ko-KR" altLang="en-US" dirty="0" smtClean="0"/>
              <a:t>이전에는 장치가 비싼 탓에 국방이나 특정 산업 분야에 국한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200$</a:t>
            </a:r>
            <a:r>
              <a:rPr lang="ko-KR" altLang="en-US" dirty="0" smtClean="0"/>
              <a:t>의 값싼 </a:t>
            </a:r>
            <a:r>
              <a:rPr lang="ko-KR" altLang="en-US" dirty="0" err="1" smtClean="0"/>
              <a:t>키넥트</a:t>
            </a:r>
            <a:r>
              <a:rPr lang="ko-KR" altLang="en-US" dirty="0" smtClean="0"/>
              <a:t> 출시되어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로봇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감시 등의 일반 응용에 활용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8" y="1772816"/>
            <a:ext cx="6467252" cy="179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11.4.1 </a:t>
            </a:r>
            <a:r>
              <a:rPr lang="ko-KR" altLang="en-US" dirty="0" smtClean="0"/>
              <a:t>컬러 영상과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깊이 영상의 특성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컬러 영상에서 강건하게 자세 추정을 할 수 있을까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사람의 모양과 외관의 변화가 심한 </a:t>
            </a:r>
            <a:r>
              <a:rPr lang="ko-KR" altLang="en-US" dirty="0" smtClean="0">
                <a:sym typeface="Wingdings" panose="05000000000000000000" pitchFamily="2" charset="2"/>
              </a:rPr>
              <a:t>탓에 현재 컴퓨터 비전 기술로는 불가능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10" y="1861785"/>
            <a:ext cx="6480720" cy="4087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85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11.4.1 </a:t>
            </a:r>
            <a:r>
              <a:rPr lang="ko-KR" altLang="en-US" dirty="0" smtClean="0"/>
              <a:t>컬러 영상과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깊이 영상의 특성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사람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컴퓨터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사람은 컬러 영상의 해석에 뛰어남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깊이 영상은 해석에 어려움 겪음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반면 컴퓨터는 깊이 영상에서 보다 강건하게 정보를 추출함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명암에서 사용하는 특징을 깊이 영상으로 확장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HOG, LBP, LTP </a:t>
            </a:r>
            <a:r>
              <a:rPr lang="ko-KR" altLang="en-US" dirty="0" smtClean="0">
                <a:sym typeface="Wingdings" panose="05000000000000000000" pitchFamily="2" charset="2"/>
              </a:rPr>
              <a:t>성능 비교 </a:t>
            </a:r>
            <a:r>
              <a:rPr lang="en-US" altLang="ko-KR" dirty="0" smtClean="0">
                <a:sym typeface="Wingdings" panose="05000000000000000000" pitchFamily="2" charset="2"/>
              </a:rPr>
              <a:t>[Shen2012]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HONV [Tang2012]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명암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컬러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영상과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깊이 영상을 결합하는 접근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깊이 영상에서 사람을 검출한 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컬러 영상을 이용한 추적 </a:t>
            </a:r>
            <a:r>
              <a:rPr lang="en-US" altLang="ko-KR" dirty="0" smtClean="0">
                <a:sym typeface="Wingdings" panose="05000000000000000000" pitchFamily="2" charset="2"/>
              </a:rPr>
              <a:t>[Han2012]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8130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11.4.1 </a:t>
            </a:r>
            <a:r>
              <a:rPr lang="ko-KR" altLang="en-US" dirty="0" smtClean="0"/>
              <a:t>컬러 영상과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깊이 영상의 특성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데이터베이스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sym typeface="Wingdings" panose="05000000000000000000" pitchFamily="2" charset="2"/>
              </a:rPr>
              <a:t>) NYU Depth V2 </a:t>
            </a:r>
            <a:r>
              <a:rPr lang="ko-KR" altLang="en-US" dirty="0" smtClean="0">
                <a:sym typeface="Wingdings" panose="05000000000000000000" pitchFamily="2" charset="2"/>
              </a:rPr>
              <a:t>데이터베이스 </a:t>
            </a:r>
            <a:r>
              <a:rPr lang="en-US" altLang="ko-KR" dirty="0" smtClean="0">
                <a:sym typeface="Wingdings" panose="05000000000000000000" pitchFamily="2" charset="2"/>
              </a:rPr>
              <a:t>[Silberman2012]  </a:t>
            </a:r>
            <a:r>
              <a:rPr lang="ko-KR" altLang="en-US" dirty="0" smtClean="0">
                <a:sym typeface="Wingdings" panose="05000000000000000000" pitchFamily="2" charset="2"/>
              </a:rPr>
              <a:t>실내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장면을 이해하는 컴퓨터 비전 시스템 구축 목적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060848"/>
            <a:ext cx="7200800" cy="225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33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11.4.2 </a:t>
            </a:r>
            <a:r>
              <a:rPr lang="ko-KR" altLang="en-US" dirty="0" smtClean="0"/>
              <a:t>사람의 자세 추정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서베이</a:t>
            </a:r>
            <a:r>
              <a:rPr lang="ko-KR" altLang="en-US" dirty="0" smtClean="0">
                <a:sym typeface="Wingdings" panose="05000000000000000000" pitchFamily="2" charset="2"/>
              </a:rPr>
              <a:t> 논문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/>
              <a:t>[Mitra2007] </a:t>
            </a:r>
            <a:r>
              <a:rPr lang="en-US" altLang="ko-KR" dirty="0" err="1"/>
              <a:t>Sushmita</a:t>
            </a:r>
            <a:r>
              <a:rPr lang="en-US" altLang="ko-KR" dirty="0"/>
              <a:t> </a:t>
            </a:r>
            <a:r>
              <a:rPr lang="en-US" altLang="ko-KR" dirty="0" err="1"/>
              <a:t>Mitra</a:t>
            </a:r>
            <a:r>
              <a:rPr lang="en-US" altLang="ko-KR" dirty="0"/>
              <a:t> and </a:t>
            </a:r>
            <a:r>
              <a:rPr lang="en-US" altLang="ko-KR" dirty="0" err="1"/>
              <a:t>Tinku</a:t>
            </a:r>
            <a:r>
              <a:rPr lang="en-US" altLang="ko-KR" dirty="0"/>
              <a:t> Acharya, “Gesture recognition: a survey,” </a:t>
            </a:r>
            <a:r>
              <a:rPr lang="en-US" altLang="ko-KR" i="1" dirty="0"/>
              <a:t>IEEE Transactions on Systems, Man, and Cybernetics-Part C: Applications and Reviews</a:t>
            </a:r>
            <a:r>
              <a:rPr lang="en-US" altLang="ko-KR" dirty="0"/>
              <a:t>, Vol.37, No.3, pp.311-324.</a:t>
            </a:r>
            <a:endParaRPr lang="ko-KR" altLang="ko-KR" dirty="0"/>
          </a:p>
          <a:p>
            <a:pPr lvl="1"/>
            <a:r>
              <a:rPr lang="en-US" altLang="ko-KR" dirty="0"/>
              <a:t>[Suarez2012] Jesus Suarez and Robin R. Murphy, “Hand gesture recognition with depth images: a review,” </a:t>
            </a:r>
            <a:r>
              <a:rPr lang="en-US" altLang="ko-KR" i="1" dirty="0"/>
              <a:t>IEEE International Symposium on Robot and Human Interactive Communication</a:t>
            </a:r>
            <a:r>
              <a:rPr lang="en-US" altLang="ko-KR" dirty="0"/>
              <a:t>, pp.411-417.</a:t>
            </a:r>
            <a:endParaRPr lang="ko-KR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 err="1"/>
              <a:t>Shotton</a:t>
            </a:r>
            <a:r>
              <a:rPr lang="ko-KR" altLang="en-US" dirty="0"/>
              <a:t>의 사람 자세 추정 알고리즘 </a:t>
            </a:r>
            <a:r>
              <a:rPr lang="en-US" altLang="ko-KR" dirty="0"/>
              <a:t>[Shotton2011]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깊이 영상을 이용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키넥트의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SDK</a:t>
            </a:r>
            <a:r>
              <a:rPr lang="ko-KR" altLang="en-US" dirty="0">
                <a:sym typeface="Wingdings" panose="05000000000000000000" pitchFamily="2" charset="2"/>
              </a:rPr>
              <a:t>로 제공됨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9900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11.4.2 </a:t>
            </a:r>
            <a:r>
              <a:rPr lang="ko-KR" altLang="en-US" dirty="0" smtClean="0"/>
              <a:t>사람의 자세 추정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깊이 영상을 </a:t>
            </a:r>
            <a:r>
              <a:rPr lang="en-US" altLang="ko-KR" dirty="0" smtClean="0"/>
              <a:t>31</a:t>
            </a:r>
            <a:r>
              <a:rPr lang="ko-KR" altLang="en-US" dirty="0" smtClean="0"/>
              <a:t>개의 구성요소로 분류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임의 숲 분류기를 이용하여 </a:t>
            </a:r>
            <a:r>
              <a:rPr lang="ko-KR" altLang="en-US" dirty="0" err="1" smtClean="0">
                <a:sym typeface="Wingdings" panose="05000000000000000000" pitchFamily="2" charset="2"/>
              </a:rPr>
              <a:t>화소</a:t>
            </a:r>
            <a:r>
              <a:rPr lang="ko-KR" altLang="en-US" dirty="0" smtClean="0">
                <a:sym typeface="Wingdings" panose="05000000000000000000" pitchFamily="2" charset="2"/>
              </a:rPr>
              <a:t> 각각에 대해 분류를 수행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구성요소 별로 군집을 구하고 군집 </a:t>
            </a:r>
            <a:r>
              <a:rPr lang="ko-KR" altLang="en-US" dirty="0" err="1" smtClean="0">
                <a:sym typeface="Wingdings" panose="05000000000000000000" pitchFamily="2" charset="2"/>
              </a:rPr>
              <a:t>대표점을</a:t>
            </a:r>
            <a:r>
              <a:rPr lang="ko-KR" altLang="en-US" dirty="0" smtClean="0">
                <a:sym typeface="Wingdings" panose="05000000000000000000" pitchFamily="2" charset="2"/>
              </a:rPr>
              <a:t> 계산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군집화는 </a:t>
            </a:r>
            <a:r>
              <a:rPr lang="ko-KR" altLang="en-US" dirty="0" err="1" smtClean="0">
                <a:sym typeface="Wingdings" panose="05000000000000000000" pitchFamily="2" charset="2"/>
              </a:rPr>
              <a:t>민시프트로</a:t>
            </a:r>
            <a:r>
              <a:rPr lang="ko-KR" altLang="en-US" dirty="0" smtClean="0">
                <a:sym typeface="Wingdings" panose="05000000000000000000" pitchFamily="2" charset="2"/>
              </a:rPr>
              <a:t> 수행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대표점</a:t>
            </a:r>
            <a:r>
              <a:rPr lang="ko-KR" altLang="en-US" dirty="0" smtClean="0">
                <a:sym typeface="Wingdings" panose="05000000000000000000" pitchFamily="2" charset="2"/>
              </a:rPr>
              <a:t> 집합은 다음 단계인 제스처 인식의 입력으로 쓰임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6355829" cy="33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83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11.4.2 </a:t>
            </a:r>
            <a:r>
              <a:rPr lang="ko-KR" altLang="en-US" dirty="0" smtClean="0"/>
              <a:t>사람의 자세 추정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특징 추출</a:t>
            </a:r>
            <a:endParaRPr lang="en-US" altLang="ko-KR" dirty="0" smtClean="0"/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i="1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i="1" dirty="0" smtClean="0">
                <a:sym typeface="Wingdings" panose="05000000000000000000" pitchFamily="2" charset="2"/>
              </a:rPr>
              <a:t>d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b="1" dirty="0" smtClean="0">
                <a:sym typeface="Wingdings" panose="05000000000000000000" pitchFamily="2" charset="2"/>
              </a:rPr>
              <a:t>x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는 깊이 영상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el-GR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θ</a:t>
            </a:r>
            <a:r>
              <a:rPr lang="en-US" altLang="ko-KR" baseline="-25000" dirty="0" smtClean="0">
                <a:latin typeface="맑은 고딕"/>
                <a:ea typeface="맑은 고딕"/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는 위쪽 지점의 깊이에서 오른쪽 지점의 깊이를 빼줌 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r>
              <a:rPr lang="en-US" altLang="ko-KR" dirty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위쪽은 배경이고 오른쪽은 팔이므로 양수를 가지게 됨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)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15402"/>
            <a:ext cx="3189469" cy="293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42844"/>
            <a:ext cx="6231799" cy="480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31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11.4.2 </a:t>
            </a:r>
            <a:r>
              <a:rPr lang="ko-KR" altLang="en-US" dirty="0" smtClean="0"/>
              <a:t>사람의 자세 추정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임의 숲 분류기</a:t>
            </a:r>
            <a:endParaRPr lang="en-US" altLang="ko-KR" dirty="0" smtClean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기본 분류기로 결정 </a:t>
            </a:r>
            <a:r>
              <a:rPr lang="ko-KR" altLang="en-US" dirty="0" err="1">
                <a:sym typeface="Wingdings" panose="05000000000000000000" pitchFamily="2" charset="2"/>
              </a:rPr>
              <a:t>트리를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사용하는데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여러 </a:t>
            </a:r>
            <a:r>
              <a:rPr lang="ko-KR" altLang="en-US" dirty="0">
                <a:sym typeface="Wingdings" panose="05000000000000000000" pitchFamily="2" charset="2"/>
              </a:rPr>
              <a:t>개의 </a:t>
            </a:r>
            <a:r>
              <a:rPr lang="ko-KR" altLang="en-US" dirty="0" err="1">
                <a:sym typeface="Wingdings" panose="05000000000000000000" pitchFamily="2" charset="2"/>
              </a:rPr>
              <a:t>트리를</a:t>
            </a:r>
            <a:r>
              <a:rPr lang="ko-KR" altLang="en-US" dirty="0">
                <a:sym typeface="Wingdings" panose="05000000000000000000" pitchFamily="2" charset="2"/>
              </a:rPr>
              <a:t> 학습한 후 그들의 투표 결과를 </a:t>
            </a:r>
            <a:r>
              <a:rPr lang="ko-KR" altLang="en-US" dirty="0" smtClean="0">
                <a:sym typeface="Wingdings" panose="05000000000000000000" pitchFamily="2" charset="2"/>
              </a:rPr>
              <a:t>최종분류 </a:t>
            </a:r>
            <a:r>
              <a:rPr lang="ko-KR" altLang="en-US" dirty="0">
                <a:sym typeface="Wingdings" panose="05000000000000000000" pitchFamily="2" charset="2"/>
              </a:rPr>
              <a:t>결과로 취하기 때문에 임의 숲 분류기를 사용하는 셈이다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 err="1" smtClean="0">
                <a:sym typeface="Wingdings" panose="05000000000000000000" pitchFamily="2" charset="2"/>
              </a:rPr>
              <a:t>Shotton</a:t>
            </a:r>
            <a:r>
              <a:rPr lang="ko-KR" altLang="en-US" dirty="0" smtClean="0">
                <a:sym typeface="Wingdings" panose="05000000000000000000" pitchFamily="2" charset="2"/>
              </a:rPr>
              <a:t>의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θ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 err="1">
                <a:sym typeface="Wingdings" panose="05000000000000000000" pitchFamily="2" charset="2"/>
              </a:rPr>
              <a:t>aθ</a:t>
            </a:r>
            <a:r>
              <a:rPr lang="en-US" altLang="ko-KR" dirty="0">
                <a:sym typeface="Wingdings" panose="05000000000000000000" pitchFamily="2" charset="2"/>
              </a:rPr>
              <a:t>(x)</a:t>
            </a:r>
            <a:r>
              <a:rPr lang="ko-KR" altLang="en-US" dirty="0">
                <a:sym typeface="Wingdings" panose="05000000000000000000" pitchFamily="2" charset="2"/>
              </a:rPr>
              <a:t>의 </a:t>
            </a:r>
            <a:r>
              <a:rPr lang="ko-KR" altLang="en-US" dirty="0" err="1" smtClean="0">
                <a:sym typeface="Wingdings" panose="05000000000000000000" pitchFamily="2" charset="2"/>
              </a:rPr>
              <a:t>임계값을</a:t>
            </a:r>
            <a:r>
              <a:rPr lang="ko-KR" altLang="en-US" dirty="0" smtClean="0">
                <a:sym typeface="Wingdings" panose="05000000000000000000" pitchFamily="2" charset="2"/>
              </a:rPr>
              <a:t> 다수 </a:t>
            </a:r>
            <a:r>
              <a:rPr lang="ko-KR" altLang="en-US" dirty="0">
                <a:sym typeface="Wingdings" panose="05000000000000000000" pitchFamily="2" charset="2"/>
              </a:rPr>
              <a:t>생성한 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그들의 </a:t>
            </a:r>
            <a:r>
              <a:rPr lang="ko-KR" altLang="en-US" dirty="0" err="1">
                <a:sym typeface="Wingdings" panose="05000000000000000000" pitchFamily="2" charset="2"/>
              </a:rPr>
              <a:t>양호도에</a:t>
            </a:r>
            <a:r>
              <a:rPr lang="ko-KR" altLang="en-US" dirty="0">
                <a:sym typeface="Wingdings" panose="05000000000000000000" pitchFamily="2" charset="2"/>
              </a:rPr>
              <a:t> 따라 </a:t>
            </a:r>
            <a:r>
              <a:rPr lang="ko-KR" altLang="en-US" dirty="0" err="1">
                <a:sym typeface="Wingdings" panose="05000000000000000000" pitchFamily="2" charset="2"/>
              </a:rPr>
              <a:t>트리의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노드에</a:t>
            </a:r>
            <a:r>
              <a:rPr lang="ko-KR" altLang="en-US" dirty="0">
                <a:sym typeface="Wingdings" panose="05000000000000000000" pitchFamily="2" charset="2"/>
              </a:rPr>
              <a:t> 배치하는 방식으로 결정 </a:t>
            </a:r>
            <a:r>
              <a:rPr lang="ko-KR" altLang="en-US" dirty="0" err="1">
                <a:sym typeface="Wingdings" panose="05000000000000000000" pitchFamily="2" charset="2"/>
              </a:rPr>
              <a:t>트리를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학습시켰다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그러면 </a:t>
            </a:r>
            <a:r>
              <a:rPr lang="ko-KR" altLang="en-US" dirty="0">
                <a:sym typeface="Wingdings" panose="05000000000000000000" pitchFamily="2" charset="2"/>
              </a:rPr>
              <a:t>임의의 결정 </a:t>
            </a:r>
            <a:r>
              <a:rPr lang="ko-KR" altLang="en-US" dirty="0" err="1">
                <a:sym typeface="Wingdings" panose="05000000000000000000" pitchFamily="2" charset="2"/>
              </a:rPr>
              <a:t>트리가</a:t>
            </a:r>
            <a:r>
              <a:rPr lang="ko-KR" altLang="en-US" dirty="0">
                <a:sym typeface="Wingdings" panose="05000000000000000000" pitchFamily="2" charset="2"/>
              </a:rPr>
              <a:t> 만들어지는데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이런 </a:t>
            </a:r>
            <a:r>
              <a:rPr lang="ko-KR" altLang="en-US" dirty="0" err="1">
                <a:sym typeface="Wingdings" panose="05000000000000000000" pitchFamily="2" charset="2"/>
              </a:rPr>
              <a:t>트리를</a:t>
            </a:r>
            <a:r>
              <a:rPr lang="ko-KR" altLang="en-US" dirty="0">
                <a:sym typeface="Wingdings" panose="05000000000000000000" pitchFamily="2" charset="2"/>
              </a:rPr>
              <a:t> 여러 개 만들어 그들의 투표 결과에 </a:t>
            </a:r>
            <a:r>
              <a:rPr lang="ko-KR" altLang="en-US" dirty="0" smtClean="0">
                <a:sym typeface="Wingdings" panose="05000000000000000000" pitchFamily="2" charset="2"/>
              </a:rPr>
              <a:t>따라 부류를 </a:t>
            </a:r>
            <a:r>
              <a:rPr lang="ko-KR" altLang="en-US" dirty="0">
                <a:sym typeface="Wingdings" panose="05000000000000000000" pitchFamily="2" charset="2"/>
              </a:rPr>
              <a:t>결정한다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err="1">
                <a:sym typeface="Wingdings" panose="05000000000000000000" pitchFamily="2" charset="2"/>
              </a:rPr>
              <a:t>트리의</a:t>
            </a:r>
            <a:r>
              <a:rPr lang="ko-KR" altLang="en-US" dirty="0">
                <a:sym typeface="Wingdings" panose="05000000000000000000" pitchFamily="2" charset="2"/>
              </a:rPr>
              <a:t> 깊이는 </a:t>
            </a:r>
            <a:r>
              <a:rPr lang="en-US" altLang="ko-KR" dirty="0">
                <a:sym typeface="Wingdings" panose="05000000000000000000" pitchFamily="2" charset="2"/>
              </a:rPr>
              <a:t>20 </a:t>
            </a:r>
            <a:r>
              <a:rPr lang="ko-KR" altLang="en-US" dirty="0">
                <a:sym typeface="Wingdings" panose="05000000000000000000" pitchFamily="2" charset="2"/>
              </a:rPr>
              <a:t>정도로 설정하므로 꽤 큰 </a:t>
            </a:r>
            <a:r>
              <a:rPr lang="ko-KR" altLang="en-US" dirty="0" err="1">
                <a:sym typeface="Wingdings" panose="05000000000000000000" pitchFamily="2" charset="2"/>
              </a:rPr>
              <a:t>트리가</a:t>
            </a:r>
            <a:r>
              <a:rPr lang="ko-KR" altLang="en-US" dirty="0">
                <a:sym typeface="Wingdings" panose="05000000000000000000" pitchFamily="2" charset="2"/>
              </a:rPr>
              <a:t> 만들어진다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집합은 모션 </a:t>
            </a:r>
            <a:r>
              <a:rPr lang="ko-KR" altLang="en-US" dirty="0" err="1" smtClean="0"/>
              <a:t>캡쳐</a:t>
            </a:r>
            <a:r>
              <a:rPr lang="ko-KR" altLang="en-US" dirty="0" smtClean="0"/>
              <a:t> 장비를 이용하여 수집</a:t>
            </a:r>
            <a:endParaRPr lang="en-US" altLang="ko-KR" dirty="0" smtClean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성능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>
                <a:sym typeface="Wingdings" panose="05000000000000000000" pitchFamily="2" charset="2"/>
              </a:rPr>
              <a:t>Shotton</a:t>
            </a:r>
            <a:r>
              <a:rPr lang="ko-KR" altLang="en-US" dirty="0">
                <a:sym typeface="Wingdings" panose="05000000000000000000" pitchFamily="2" charset="2"/>
              </a:rPr>
              <a:t>이 제시한 알고리즘은 현재 최고 수준의 성능을 보인다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추정된 자세의 정확도는 게임기에 장착하여 사용할 수 있을 정도이다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lvl="3"/>
            <a:r>
              <a:rPr lang="ko-KR" altLang="en-US" dirty="0">
                <a:sym typeface="Wingdings" panose="05000000000000000000" pitchFamily="2" charset="2"/>
              </a:rPr>
              <a:t>수행 속도도 실험 결과 프레임당 </a:t>
            </a:r>
            <a:r>
              <a:rPr lang="en-US" altLang="ko-KR" dirty="0">
                <a:sym typeface="Wingdings" panose="05000000000000000000" pitchFamily="2" charset="2"/>
              </a:rPr>
              <a:t>5</a:t>
            </a:r>
            <a:r>
              <a:rPr lang="ko-KR" altLang="en-US" dirty="0" err="1">
                <a:sym typeface="Wingdings" panose="05000000000000000000" pitchFamily="2" charset="2"/>
              </a:rPr>
              <a:t>밀리초</a:t>
            </a:r>
            <a:r>
              <a:rPr lang="en-US" altLang="ko-KR" dirty="0">
                <a:sym typeface="Wingdings" panose="05000000000000000000" pitchFamily="2" charset="2"/>
              </a:rPr>
              <a:t>(200fps)</a:t>
            </a:r>
            <a:r>
              <a:rPr lang="ko-KR" altLang="en-US" dirty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실시간 처리에서 요구하는 조건보다 빠르다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이러한 속도는 특징이 단순하고 결정 </a:t>
            </a:r>
            <a:r>
              <a:rPr lang="ko-KR" altLang="en-US" dirty="0" err="1">
                <a:sym typeface="Wingdings" panose="05000000000000000000" pitchFamily="2" charset="2"/>
              </a:rPr>
              <a:t>트리의</a:t>
            </a:r>
            <a:r>
              <a:rPr lang="ko-KR" altLang="en-US" dirty="0">
                <a:sym typeface="Wingdings" panose="05000000000000000000" pitchFamily="2" charset="2"/>
              </a:rPr>
              <a:t> 빠른 분류 속도뿐 아니라 </a:t>
            </a:r>
            <a:r>
              <a:rPr lang="en-US" altLang="ko-KR" dirty="0">
                <a:sym typeface="Wingdings" panose="05000000000000000000" pitchFamily="2" charset="2"/>
              </a:rPr>
              <a:t>Xbox360</a:t>
            </a:r>
            <a:r>
              <a:rPr lang="ko-KR" altLang="en-US" dirty="0">
                <a:sym typeface="Wingdings" panose="05000000000000000000" pitchFamily="2" charset="2"/>
              </a:rPr>
              <a:t>에 내장되어 있는 </a:t>
            </a:r>
            <a:r>
              <a:rPr lang="en-US" altLang="ko-KR" dirty="0">
                <a:sym typeface="Wingdings" panose="05000000000000000000" pitchFamily="2" charset="2"/>
              </a:rPr>
              <a:t>GPU</a:t>
            </a:r>
            <a:r>
              <a:rPr lang="ko-KR" altLang="en-US" dirty="0">
                <a:sym typeface="Wingdings" panose="05000000000000000000" pitchFamily="2" charset="2"/>
              </a:rPr>
              <a:t>를 활용한 탓이다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1488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본질 영상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스테레오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능동 센서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깊이 영상의 인식</a:t>
            </a:r>
            <a:endParaRPr lang="ko-KR" altLang="en-US" dirty="0"/>
          </a:p>
        </p:txBody>
      </p:sp>
      <p:sp>
        <p:nvSpPr>
          <p:cNvPr id="5" name="텍스트 개체 틀 1"/>
          <p:cNvSpPr txBox="1">
            <a:spLocks/>
          </p:cNvSpPr>
          <p:nvPr/>
        </p:nvSpPr>
        <p:spPr bwMode="auto">
          <a:xfrm>
            <a:off x="683568" y="1412776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영상을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획득할 때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화소의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명암값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결정에 개입하는 여러 가지 요인과 </a:t>
            </a: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  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조명이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바뀌더라도 변하지 않는 본질 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요인만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추출해내는 주제를 다룬다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2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스테레오로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깊이 영상을 획득하는 방법에 대해 공부한다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능동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센서로 깊이 영상을 획득하는 방법에 대해 공부한다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깊이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영상을 분석하고 인식하는 알고리즘을 설명한다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484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본질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외관과 본질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A, B, C</a:t>
            </a:r>
            <a:r>
              <a:rPr lang="ko-KR" altLang="en-US" dirty="0" smtClean="0"/>
              <a:t>는 외관은 크게 다르지만 </a:t>
            </a:r>
            <a:r>
              <a:rPr lang="ko-KR" altLang="en-US" dirty="0" smtClean="0">
                <a:solidFill>
                  <a:srgbClr val="0000FF"/>
                </a:solidFill>
              </a:rPr>
              <a:t>본질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표면의 반사율과 원래 색상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같음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사람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컴퓨터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사람은 조명과 그림자 효과를 구분하고 본질을 보는 분별력을 갖춤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오른쪽은 </a:t>
            </a:r>
            <a:r>
              <a:rPr lang="ko-KR" altLang="en-US" dirty="0" err="1" smtClean="0"/>
              <a:t>민시프트로</a:t>
            </a:r>
            <a:r>
              <a:rPr lang="ko-KR" altLang="en-US" dirty="0" smtClean="0"/>
              <a:t> 분할한 결과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컴퓨터는 전적으로 외관 정보에 의지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51" y="1844824"/>
            <a:ext cx="5110977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56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본질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오래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</a:t>
            </a:r>
            <a:r>
              <a:rPr lang="en-US" altLang="ko-KR" dirty="0" smtClean="0"/>
              <a:t> Barrow</a:t>
            </a:r>
            <a:r>
              <a:rPr lang="ko-KR" altLang="en-US" dirty="0" smtClean="0"/>
              <a:t>의 아이디어 </a:t>
            </a:r>
            <a:r>
              <a:rPr lang="en-US" altLang="ko-KR" dirty="0" smtClean="0"/>
              <a:t>[Barrow78]</a:t>
            </a:r>
          </a:p>
          <a:p>
            <a:pPr lvl="1"/>
            <a:r>
              <a:rPr lang="ko-KR" altLang="en-US" dirty="0" smtClean="0"/>
              <a:t>명암 영상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네 장의 본질 영상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본질 영상의 개념과 중요성은 역설하였지만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추출 방법은 제시하지 못함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5112568" cy="3082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18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본질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본질 영상 복원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Barrow</a:t>
            </a:r>
            <a:r>
              <a:rPr lang="ko-KR" altLang="en-US" dirty="0" smtClean="0"/>
              <a:t>가 해답을 제시하지 못한 이유</a:t>
            </a:r>
            <a:endParaRPr lang="en-US" altLang="ko-KR" dirty="0" smtClean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조명과 섞여버린 본질을 복원하는 일은 현재 컴퓨터 비전 기술로 불가능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사람은 물을 주어 담지 못하지만 영상에서 본질을 완벽하게 복원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3543474" cy="272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1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본질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강한 제약 조건 하에서 본질 영상 복원 노력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영상의 명암은 물체 표면의 모양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반사 특성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광원 종류와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관찰자 위치 등의 여러 가지 요인으로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 모형 </a:t>
            </a:r>
            <a:r>
              <a:rPr lang="en-US" altLang="ko-KR" dirty="0" smtClean="0"/>
              <a:t>[Horn86]: </a:t>
            </a:r>
            <a:r>
              <a:rPr lang="ko-KR" altLang="en-US" dirty="0" smtClean="0"/>
              <a:t>명암 </a:t>
            </a:r>
            <a:r>
              <a:rPr lang="en-US" altLang="ko-KR" i="1" dirty="0" smtClean="0"/>
              <a:t>f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x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조명 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x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반사율 </a:t>
            </a:r>
            <a:r>
              <a:rPr lang="en-US" altLang="ko-KR" i="1" dirty="0" smtClean="0"/>
              <a:t>r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x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곱이라 가정</a:t>
            </a:r>
            <a:endParaRPr lang="en-US" altLang="ko-KR" dirty="0" smtClean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인조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영상에서 복원 사례 </a:t>
            </a:r>
            <a:r>
              <a:rPr lang="en-US" altLang="ko-KR" dirty="0" smtClean="0">
                <a:sym typeface="Wingdings" panose="05000000000000000000" pitchFamily="2" charset="2"/>
              </a:rPr>
              <a:t>[Grosse2009]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426124"/>
            <a:ext cx="5403007" cy="41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6336704" cy="1408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04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11.1 </a:t>
            </a:r>
            <a:r>
              <a:rPr lang="ko-KR" altLang="en-US" dirty="0" smtClean="0"/>
              <a:t>본질 영상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그림자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Finlayson</a:t>
            </a:r>
            <a:r>
              <a:rPr lang="ko-KR" altLang="en-US" dirty="0" smtClean="0"/>
              <a:t>은 가정을 완화하는 대신 그림자 제거 문제로 단순화하여 실용성 확보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컬러를 </a:t>
            </a:r>
            <a:r>
              <a:rPr lang="en-US" altLang="ko-KR" dirty="0" smtClean="0">
                <a:sym typeface="Wingdings" panose="05000000000000000000" pitchFamily="2" charset="2"/>
              </a:rPr>
              <a:t>(log(</a:t>
            </a:r>
            <a:r>
              <a:rPr lang="en-US" altLang="ko-KR" i="1" dirty="0" smtClean="0">
                <a:sym typeface="Wingdings" panose="05000000000000000000" pitchFamily="2" charset="2"/>
              </a:rPr>
              <a:t>B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en-US" altLang="ko-KR" i="1" dirty="0" smtClean="0">
                <a:sym typeface="Wingdings" panose="05000000000000000000" pitchFamily="2" charset="2"/>
              </a:rPr>
              <a:t>R</a:t>
            </a:r>
            <a:r>
              <a:rPr lang="en-US" altLang="ko-KR" dirty="0" smtClean="0">
                <a:sym typeface="Wingdings" panose="05000000000000000000" pitchFamily="2" charset="2"/>
              </a:rPr>
              <a:t>),log(</a:t>
            </a:r>
            <a:r>
              <a:rPr lang="en-US" altLang="ko-KR" i="1" dirty="0" smtClean="0">
                <a:sym typeface="Wingdings" panose="05000000000000000000" pitchFamily="2" charset="2"/>
              </a:rPr>
              <a:t>G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en-US" altLang="ko-KR" i="1" dirty="0" smtClean="0">
                <a:sym typeface="Wingdings" panose="05000000000000000000" pitchFamily="2" charset="2"/>
              </a:rPr>
              <a:t>R</a:t>
            </a:r>
            <a:r>
              <a:rPr lang="en-US" altLang="ko-KR" dirty="0" smtClean="0">
                <a:sym typeface="Wingdings" panose="05000000000000000000" pitchFamily="2" charset="2"/>
              </a:rPr>
              <a:t>)) </a:t>
            </a:r>
            <a:r>
              <a:rPr lang="ko-KR" altLang="en-US" dirty="0" smtClean="0">
                <a:sym typeface="Wingdings" panose="05000000000000000000" pitchFamily="2" charset="2"/>
              </a:rPr>
              <a:t>공간으로 </a:t>
            </a:r>
            <a:r>
              <a:rPr lang="ko-KR" altLang="en-US" dirty="0" err="1" smtClean="0">
                <a:sym typeface="Wingdings" panose="05000000000000000000" pitchFamily="2" charset="2"/>
              </a:rPr>
              <a:t>매핑하면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같은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본질을 가진 점은 직선 상에 분포한다는 현상 발견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20888"/>
            <a:ext cx="4392488" cy="2267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4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3557</TotalTime>
  <Words>1610</Words>
  <Application>Microsoft Office PowerPoint</Application>
  <PresentationFormat>화면 슬라이드 쇼(4:3)</PresentationFormat>
  <Paragraphs>1238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굴림</vt:lpstr>
      <vt:lpstr>Arial</vt:lpstr>
      <vt:lpstr>맑은 고딕</vt:lpstr>
      <vt:lpstr>나눔손글씨 펜</vt:lpstr>
      <vt:lpstr>HY견고딕</vt:lpstr>
      <vt:lpstr>Wingdings</vt:lpstr>
      <vt:lpstr>Tahoma</vt:lpstr>
      <vt:lpstr>나눔손글씨 펜 OTF</vt:lpstr>
      <vt:lpstr>1_Office 테마</vt:lpstr>
      <vt:lpstr>11장. 3차원 비전</vt:lpstr>
      <vt:lpstr>PREVIEW</vt:lpstr>
      <vt:lpstr>PREVIEW</vt:lpstr>
      <vt:lpstr>PowerPoint 프레젠테이션</vt:lpstr>
      <vt:lpstr>11.1 본질 영상</vt:lpstr>
      <vt:lpstr>11.1 본질 영상</vt:lpstr>
      <vt:lpstr>11.1 본질 영상</vt:lpstr>
      <vt:lpstr>11.1 본질 영상</vt:lpstr>
      <vt:lpstr>11.1 본질 영상</vt:lpstr>
      <vt:lpstr>11.1 본질 영상</vt:lpstr>
      <vt:lpstr>11.1 본질 영상</vt:lpstr>
      <vt:lpstr>11.2 스테레오</vt:lpstr>
      <vt:lpstr>11.2 스테레오</vt:lpstr>
      <vt:lpstr>11.2.1 깊이 측정</vt:lpstr>
      <vt:lpstr>11.2.1 깊이 측정</vt:lpstr>
      <vt:lpstr>11.2.1 깊이 측정</vt:lpstr>
      <vt:lpstr>11.2.2 밀집된 깊이 영상</vt:lpstr>
      <vt:lpstr>11.2.2 밀집된 깊이 영상</vt:lpstr>
      <vt:lpstr>11.2.2 밀집된 깊이 영상</vt:lpstr>
      <vt:lpstr>11.2.2 밀집된 깊이 영상</vt:lpstr>
      <vt:lpstr>11.2.2 밀집된 깊이 영상</vt:lpstr>
      <vt:lpstr>11.3 능동 센서</vt:lpstr>
      <vt:lpstr>11.3 능동 센서</vt:lpstr>
      <vt:lpstr>11.3 능동 센서</vt:lpstr>
      <vt:lpstr>11.3.1 구조 광</vt:lpstr>
      <vt:lpstr>11.3.1 구조 광</vt:lpstr>
      <vt:lpstr>11.3.2 키넥트</vt:lpstr>
      <vt:lpstr>11.3.2 키넥트</vt:lpstr>
      <vt:lpstr>11.4 깊이 영상의 인식</vt:lpstr>
      <vt:lpstr>11.4.1 컬러 영상과 깊이 영상의 특성</vt:lpstr>
      <vt:lpstr>11.4.1 컬러 영상과 깊이 영상의 특성</vt:lpstr>
      <vt:lpstr>11.4.1 컬러 영상과 깊이 영상의 특성</vt:lpstr>
      <vt:lpstr>11.4.2 사람의 자세 추정</vt:lpstr>
      <vt:lpstr>11.4.2 사람의 자세 추정</vt:lpstr>
      <vt:lpstr>11.4.2 사람의 자세 추정</vt:lpstr>
      <vt:lpstr>11.4.2 사람의 자세 추정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383</cp:revision>
  <dcterms:created xsi:type="dcterms:W3CDTF">2006-10-05T04:04:58Z</dcterms:created>
  <dcterms:modified xsi:type="dcterms:W3CDTF">2014-10-02T01:30:29Z</dcterms:modified>
</cp:coreProperties>
</file>